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</p:sldIdLst>
  <p:sldSz cy="6858000" cx="9144000"/>
  <p:notesSz cx="6858000" cy="9144000"/>
  <p:embeddedFontLst>
    <p:embeddedFont>
      <p:font typeface="Montserrat"/>
      <p:regular r:id="rId47"/>
      <p:bold r:id="rId48"/>
      <p:italic r:id="rId49"/>
      <p:boldItalic r:id="rId50"/>
    </p:embeddedFont>
    <p:embeddedFont>
      <p:font typeface="Quattrocento Sans"/>
      <p:regular r:id="rId51"/>
      <p:bold r:id="rId52"/>
      <p:italic r:id="rId53"/>
      <p:boldItalic r:id="rId54"/>
    </p:embeddedFont>
    <p:embeddedFont>
      <p:font typeface="Nunito Sans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1C1983C-907F-40DE-8E65-535DF9D06638}">
  <a:tblStyle styleId="{F1C1983C-907F-40DE-8E65-535DF9D06638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Montserrat-bold.fntdata"/><Relationship Id="rId47" Type="http://schemas.openxmlformats.org/officeDocument/2006/relationships/font" Target="fonts/Montserrat-regular.fntdata"/><Relationship Id="rId49" Type="http://schemas.openxmlformats.org/officeDocument/2006/relationships/font" Target="fonts/Montserra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QuattrocentoSans-regular.fntdata"/><Relationship Id="rId50" Type="http://schemas.openxmlformats.org/officeDocument/2006/relationships/font" Target="fonts/Montserrat-boldItalic.fntdata"/><Relationship Id="rId53" Type="http://schemas.openxmlformats.org/officeDocument/2006/relationships/font" Target="fonts/QuattrocentoSans-italic.fntdata"/><Relationship Id="rId52" Type="http://schemas.openxmlformats.org/officeDocument/2006/relationships/font" Target="fonts/QuattrocentoSans-bold.fntdata"/><Relationship Id="rId11" Type="http://schemas.openxmlformats.org/officeDocument/2006/relationships/slide" Target="slides/slide5.xml"/><Relationship Id="rId55" Type="http://schemas.openxmlformats.org/officeDocument/2006/relationships/font" Target="fonts/NunitoSans-regular.fntdata"/><Relationship Id="rId10" Type="http://schemas.openxmlformats.org/officeDocument/2006/relationships/slide" Target="slides/slide4.xml"/><Relationship Id="rId54" Type="http://schemas.openxmlformats.org/officeDocument/2006/relationships/font" Target="fonts/QuattrocentoSans-boldItalic.fntdata"/><Relationship Id="rId13" Type="http://schemas.openxmlformats.org/officeDocument/2006/relationships/slide" Target="slides/slide7.xml"/><Relationship Id="rId57" Type="http://schemas.openxmlformats.org/officeDocument/2006/relationships/font" Target="fonts/NunitoSans-italic.fntdata"/><Relationship Id="rId12" Type="http://schemas.openxmlformats.org/officeDocument/2006/relationships/slide" Target="slides/slide6.xml"/><Relationship Id="rId56" Type="http://schemas.openxmlformats.org/officeDocument/2006/relationships/font" Target="fonts/NunitoSans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8" Type="http://schemas.openxmlformats.org/officeDocument/2006/relationships/font" Target="fonts/NunitoSans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ba9d7824b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ba9d782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5ba9d7824b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baa2db50f_0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baa2db50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5baa2db50f_0_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baa2db50f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baa2db50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5baa2db50f_0_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  <p:sp>
        <p:nvSpPr>
          <p:cNvPr id="257" name="Google Shape;257;p21:notes"/>
          <p:cNvSpPr txBox="1"/>
          <p:nvPr>
            <p:ph idx="12" type="sldNum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baa2db50f_0_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5baa2db50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5baa2db50f_0_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0" name="Google Shape;70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Title and Content">
  <p:cSld name="2_Title and Conten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2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spcFirstLastPara="1" rIns="82275" wrap="square" tIns="411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5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spcFirstLastPara="1" rIns="82275" wrap="square" tIns="411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1125" lIns="82275" spcFirstLastPara="1" rIns="82275" wrap="square" tIns="41125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457200" y="754381"/>
            <a:ext cx="8229600" cy="8226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3" name="Google Shape;63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hyperlink" Target="http://www.slideshare.net/charmalloc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storm.apache.or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github.com/wso2/siddhi/" TargetMode="External"/><Relationship Id="rId4" Type="http://schemas.openxmlformats.org/officeDocument/2006/relationships/hyperlink" Target="http://freo.me/DEBS_Siddhi" TargetMode="External"/><Relationship Id="rId5" Type="http://schemas.openxmlformats.org/officeDocument/2006/relationships/image" Target="../media/image2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freo.me/siddhi-uber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4.png"/><Relationship Id="rId4" Type="http://schemas.openxmlformats.org/officeDocument/2006/relationships/image" Target="../media/image2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Realtime Big Data</a:t>
            </a:r>
            <a:endParaRPr sz="3959"/>
          </a:p>
        </p:txBody>
      </p:sp>
      <p:sp>
        <p:nvSpPr>
          <p:cNvPr id="90" name="Google Shape;90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2019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MQTT</a:t>
            </a:r>
            <a:endParaRPr/>
          </a:p>
        </p:txBody>
      </p:sp>
      <p:sp>
        <p:nvSpPr>
          <p:cNvPr id="165" name="Google Shape;165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simple, lightweight, fast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 built in support for clustering / big-data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can make up for it by being very fast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Used a lot in IoT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Kafka</a:t>
            </a:r>
            <a:endParaRPr/>
          </a:p>
        </p:txBody>
      </p:sp>
      <p:pic>
        <p:nvPicPr>
          <p:cNvPr id="171" name="Google Shape;17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04900"/>
            <a:ext cx="9144000" cy="4643438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4"/>
          <p:cNvSpPr txBox="1"/>
          <p:nvPr/>
        </p:nvSpPr>
        <p:spPr>
          <a:xfrm>
            <a:off x="4560905" y="6437793"/>
            <a:ext cx="465298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http://www.slideshare.net/charmalloc/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Kafka</a:t>
            </a:r>
            <a:endParaRPr/>
          </a:p>
        </p:txBody>
      </p:sp>
      <p:sp>
        <p:nvSpPr>
          <p:cNvPr id="178" name="Google Shape;178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Many of the approaches we’ve seen: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Partitioning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Multiple brokers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Elastically scalable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Supports clusters of co-ordinated consumers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Automatic re-election of leaders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Kafka exactly-once semantics</a:t>
            </a:r>
            <a:endParaRPr sz="3959"/>
          </a:p>
        </p:txBody>
      </p:sp>
      <p:pic>
        <p:nvPicPr>
          <p:cNvPr id="184" name="Google Shape;18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5867" y="1480778"/>
            <a:ext cx="7890933" cy="4606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NATS</a:t>
            </a:r>
            <a:endParaRPr/>
          </a:p>
        </p:txBody>
      </p:sp>
      <p:sp>
        <p:nvSpPr>
          <p:cNvPr id="191" name="Google Shape;191;p27"/>
          <p:cNvSpPr txBox="1"/>
          <p:nvPr/>
        </p:nvSpPr>
        <p:spPr>
          <a:xfrm>
            <a:off x="457200" y="1504950"/>
            <a:ext cx="8229600" cy="10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595959"/>
                </a:solidFill>
                <a:latin typeface="Nunito Sans"/>
                <a:ea typeface="Nunito Sans"/>
                <a:cs typeface="Nunito Sans"/>
                <a:sym typeface="Nunito Sans"/>
              </a:rPr>
              <a:t>3Mb Docker image</a:t>
            </a:r>
            <a:endParaRPr sz="2300">
              <a:solidFill>
                <a:srgbClr val="595959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595959"/>
                </a:solidFill>
                <a:latin typeface="Nunito Sans"/>
                <a:ea typeface="Nunito Sans"/>
                <a:cs typeface="Nunito Sans"/>
                <a:sym typeface="Nunito Sans"/>
              </a:rPr>
              <a:t>Minimum HA deployment is 2 servers (automatic hot-cold) </a:t>
            </a:r>
            <a:endParaRPr sz="2300">
              <a:solidFill>
                <a:srgbClr val="595959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92" name="Google Shape;1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79550"/>
            <a:ext cx="8839201" cy="2165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4668626"/>
            <a:ext cx="8839199" cy="151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NATS security model</a:t>
            </a:r>
            <a:endParaRPr/>
          </a:p>
        </p:txBody>
      </p:sp>
      <p:pic>
        <p:nvPicPr>
          <p:cNvPr id="200" name="Google Shape;20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646238"/>
            <a:ext cx="8485301" cy="5135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600200"/>
            <a:ext cx="8839200" cy="410111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NATS security model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Processing the data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Storm</a:t>
            </a:r>
            <a:endParaRPr/>
          </a:p>
        </p:txBody>
      </p:sp>
      <p:sp>
        <p:nvSpPr>
          <p:cNvPr id="218" name="Google Shape;218;p31"/>
          <p:cNvSpPr/>
          <p:nvPr/>
        </p:nvSpPr>
        <p:spPr>
          <a:xfrm>
            <a:off x="759268" y="2167501"/>
            <a:ext cx="1780828" cy="95259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Spout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31"/>
          <p:cNvSpPr/>
          <p:nvPr/>
        </p:nvSpPr>
        <p:spPr>
          <a:xfrm>
            <a:off x="759268" y="4087035"/>
            <a:ext cx="1780828" cy="95259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Spout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1"/>
          <p:cNvSpPr/>
          <p:nvPr/>
        </p:nvSpPr>
        <p:spPr>
          <a:xfrm>
            <a:off x="3534047" y="2126083"/>
            <a:ext cx="2222584" cy="104923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Bolt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1" name="Google Shape;221;p31"/>
          <p:cNvCxnSpPr>
            <a:stCxn id="218" idx="6"/>
            <a:endCxn id="220" idx="1"/>
          </p:cNvCxnSpPr>
          <p:nvPr/>
        </p:nvCxnSpPr>
        <p:spPr>
          <a:xfrm>
            <a:off x="2540096" y="2643799"/>
            <a:ext cx="993900" cy="69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222" name="Google Shape;222;p31"/>
          <p:cNvSpPr/>
          <p:nvPr/>
        </p:nvSpPr>
        <p:spPr>
          <a:xfrm>
            <a:off x="6616070" y="3037799"/>
            <a:ext cx="2222584" cy="104923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Bolt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3" name="Google Shape;223;p31"/>
          <p:cNvCxnSpPr>
            <a:stCxn id="219" idx="7"/>
            <a:endCxn id="220" idx="1"/>
          </p:cNvCxnSpPr>
          <p:nvPr/>
        </p:nvCxnSpPr>
        <p:spPr>
          <a:xfrm flipH="1" rot="10800000">
            <a:off x="2279300" y="2650640"/>
            <a:ext cx="1254600" cy="15759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224" name="Google Shape;224;p31"/>
          <p:cNvSpPr/>
          <p:nvPr/>
        </p:nvSpPr>
        <p:spPr>
          <a:xfrm>
            <a:off x="3534047" y="4031811"/>
            <a:ext cx="2222584" cy="104923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Bolt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5" name="Google Shape;225;p31"/>
          <p:cNvCxnSpPr>
            <a:stCxn id="219" idx="6"/>
            <a:endCxn id="224" idx="1"/>
          </p:cNvCxnSpPr>
          <p:nvPr/>
        </p:nvCxnSpPr>
        <p:spPr>
          <a:xfrm flipH="1" rot="10800000">
            <a:off x="2540096" y="4556433"/>
            <a:ext cx="993900" cy="69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26" name="Google Shape;226;p31"/>
          <p:cNvCxnSpPr>
            <a:stCxn id="220" idx="3"/>
            <a:endCxn id="222" idx="1"/>
          </p:cNvCxnSpPr>
          <p:nvPr/>
        </p:nvCxnSpPr>
        <p:spPr>
          <a:xfrm>
            <a:off x="5756631" y="2650701"/>
            <a:ext cx="859500" cy="9117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27" name="Google Shape;227;p31"/>
          <p:cNvCxnSpPr>
            <a:endCxn id="222" idx="1"/>
          </p:cNvCxnSpPr>
          <p:nvPr/>
        </p:nvCxnSpPr>
        <p:spPr>
          <a:xfrm flipH="1" rot="10800000">
            <a:off x="5756570" y="3562417"/>
            <a:ext cx="859500" cy="9939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pic>
        <p:nvPicPr>
          <p:cNvPr id="228" name="Google Shape;22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06112" y="274638"/>
            <a:ext cx="3238500" cy="10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1"/>
          <p:cNvSpPr txBox="1"/>
          <p:nvPr/>
        </p:nvSpPr>
        <p:spPr>
          <a:xfrm>
            <a:off x="1111550" y="5453576"/>
            <a:ext cx="258165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another DAG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Storm</a:t>
            </a:r>
            <a:endParaRPr/>
          </a:p>
        </p:txBody>
      </p:sp>
      <p:sp>
        <p:nvSpPr>
          <p:cNvPr id="235" name="Google Shape;23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Originally developed by BackType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Nathan Marz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Acquired by Twitter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Open Sourced and then donated to Apache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Became a top level project in 2014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http://storm.apache.org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Recap on the Lambda Architecture</a:t>
            </a:r>
            <a:endParaRPr sz="3600"/>
          </a:p>
        </p:txBody>
      </p:sp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Apache Storm</a:t>
            </a:r>
            <a:br>
              <a:rPr lang="en-US" sz="3959"/>
            </a:br>
            <a:r>
              <a:rPr lang="en-US" sz="3959"/>
              <a:t>Trident (micro-batch)</a:t>
            </a:r>
            <a:endParaRPr sz="3959"/>
          </a:p>
        </p:txBody>
      </p:sp>
      <p:pic>
        <p:nvPicPr>
          <p:cNvPr id="241" name="Google Shape;24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144" y="1417638"/>
            <a:ext cx="7385952" cy="4792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Storm vs Spark Streaming</a:t>
            </a:r>
            <a:endParaRPr/>
          </a:p>
        </p:txBody>
      </p:sp>
      <p:sp>
        <p:nvSpPr>
          <p:cNvPr id="247" name="Google Shape;247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“Classic” Storm has no counterpart in Spark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Spouts and Bolts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Event by event processing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Trident and Streaming both offer micro-batch models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More performant but less flexible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Storm is more flexible for pure streaming systems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Spark offers a much more unified programming model for Batch and Streaming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Heron</a:t>
            </a:r>
            <a:endParaRPr/>
          </a:p>
        </p:txBody>
      </p:sp>
      <p:pic>
        <p:nvPicPr>
          <p:cNvPr id="253" name="Google Shape;25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3262" y="1198363"/>
            <a:ext cx="7650301" cy="51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/>
          <p:nvPr>
            <p:ph type="title"/>
          </p:nvPr>
        </p:nvSpPr>
        <p:spPr>
          <a:xfrm>
            <a:off x="164470" y="128462"/>
            <a:ext cx="7620300" cy="8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Heron: Key Features</a:t>
            </a:r>
            <a:endParaRPr/>
          </a:p>
        </p:txBody>
      </p:sp>
      <p:sp>
        <p:nvSpPr>
          <p:cNvPr id="260" name="Google Shape;260;p36"/>
          <p:cNvSpPr txBox="1"/>
          <p:nvPr>
            <p:ph idx="1" type="body"/>
          </p:nvPr>
        </p:nvSpPr>
        <p:spPr>
          <a:xfrm>
            <a:off x="237566" y="1705364"/>
            <a:ext cx="8449200" cy="44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57200" lvl="0" marL="685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Fully API compatible with Apache Storm</a:t>
            </a:r>
            <a:endParaRPr/>
          </a:p>
          <a:p>
            <a:pPr indent="-457200" lvl="0" marL="685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Task isolation</a:t>
            </a:r>
            <a:endParaRPr/>
          </a:p>
          <a:p>
            <a:pPr indent="-457200" lvl="0" marL="685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Developer productivity</a:t>
            </a:r>
            <a:endParaRPr/>
          </a:p>
          <a:p>
            <a:pPr indent="-457200" lvl="0" marL="685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Ease of manageability</a:t>
            </a:r>
            <a:endParaRPr/>
          </a:p>
          <a:p>
            <a:pPr indent="-457200" lvl="0" marL="685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Use of mainstream languages C++/Java/Python</a:t>
            </a:r>
            <a:endParaRPr/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t/>
            </a:r>
            <a:endParaRPr sz="3000"/>
          </a:p>
        </p:txBody>
      </p:sp>
      <p:sp>
        <p:nvSpPr>
          <p:cNvPr id="261" name="Google Shape;261;p36"/>
          <p:cNvSpPr txBox="1"/>
          <p:nvPr>
            <p:ph idx="12" type="sldNum"/>
          </p:nvPr>
        </p:nvSpPr>
        <p:spPr>
          <a:xfrm>
            <a:off x="5975695" y="6429438"/>
            <a:ext cx="1480275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Heron</a:t>
            </a:r>
            <a:endParaRPr/>
          </a:p>
        </p:txBody>
      </p:sp>
      <p:sp>
        <p:nvSpPr>
          <p:cNvPr id="267" name="Google Shape;267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In production at Twitter for &gt;2 years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Going into production at Microsoft, WeChat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Donation to CNCF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  <p:pic>
        <p:nvPicPr>
          <p:cNvPr id="268" name="Google Shape;26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233767"/>
            <a:ext cx="9144000" cy="2892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Kafka Streams</a:t>
            </a:r>
            <a:br>
              <a:rPr lang="en-US" sz="3200"/>
            </a:br>
            <a:br>
              <a:rPr lang="en-US" sz="3200"/>
            </a:br>
            <a:endParaRPr sz="3200"/>
          </a:p>
        </p:txBody>
      </p:sp>
      <p:pic>
        <p:nvPicPr>
          <p:cNvPr id="274" name="Google Shape;27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47234"/>
            <a:ext cx="7487278" cy="6110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Kafka Streams</a:t>
            </a:r>
            <a:endParaRPr/>
          </a:p>
        </p:txBody>
      </p:sp>
      <p:sp>
        <p:nvSpPr>
          <p:cNvPr id="280" name="Google Shape;280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Event-at-a-time processing (not microbatch) with millisecond latency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Stateful processing including distributed joins and aggregations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A convenient DSL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Windowing with out-of-order data using a DataFlow-like model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Distributed processing and fault-tolerance with fast failover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Reprocessing capabilities so you can recalculate output when your code changes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No-downtime rolling deployments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Spark Streaming</a:t>
            </a:r>
            <a:endParaRPr/>
          </a:p>
        </p:txBody>
      </p:sp>
      <p:pic>
        <p:nvPicPr>
          <p:cNvPr id="286" name="Google Shape;28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974154"/>
            <a:ext cx="9144000" cy="2040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176077"/>
            <a:ext cx="9144000" cy="3417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Structured Streams in Spark</a:t>
            </a:r>
            <a:endParaRPr/>
          </a:p>
        </p:txBody>
      </p:sp>
      <p:sp>
        <p:nvSpPr>
          <p:cNvPr id="293" name="Google Shape;293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Since Spark 2.0, there is a much better approach</a:t>
            </a:r>
            <a:endParaRPr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  <p:pic>
        <p:nvPicPr>
          <p:cNvPr id="294" name="Google Shape;294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2335" y="2496154"/>
            <a:ext cx="79629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8828" y="0"/>
            <a:ext cx="8795172" cy="6437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Streaming	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Continuous data flow 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“Unbounded streams of data”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Usually uses a message distribution system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JMS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Apache Kafka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MQTT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Etc</a:t>
            </a:r>
            <a:endParaRPr sz="259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 unbounded set of events with time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&lt;t1, E1&gt;, &lt;t2, E2&gt;, ….., &lt;tn, En&gt;, ....</a:t>
            </a:r>
            <a:endParaRPr sz="2590"/>
          </a:p>
          <a:p>
            <a:pPr indent="0" lvl="0" marL="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136" y="1"/>
            <a:ext cx="8338651" cy="6193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Flink</a:t>
            </a:r>
            <a:endParaRPr/>
          </a:p>
        </p:txBody>
      </p:sp>
      <p:pic>
        <p:nvPicPr>
          <p:cNvPr id="310" name="Google Shape;31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879600"/>
            <a:ext cx="9144000" cy="3077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siddhi.io</a:t>
            </a:r>
            <a:endParaRPr/>
          </a:p>
        </p:txBody>
      </p:sp>
      <p:pic>
        <p:nvPicPr>
          <p:cNvPr id="317" name="Google Shape;31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38"/>
            <a:ext cx="8839197" cy="3739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Siddhi</a:t>
            </a:r>
            <a:endParaRPr/>
          </a:p>
        </p:txBody>
      </p:sp>
      <p:sp>
        <p:nvSpPr>
          <p:cNvPr id="323" name="Google Shape;323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stateful query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SQL-like language for querying streams of data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Extended with </a:t>
            </a:r>
            <a:r>
              <a:rPr b="1" lang="en-US"/>
              <a:t>windows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Time, Event count, batches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Partitioned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data in the events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Pattern matching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 then B then C within window </a:t>
            </a:r>
            <a:endParaRPr/>
          </a:p>
          <a:p>
            <a:pPr indent="0" lvl="2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762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Siddhi</a:t>
            </a:r>
            <a:endParaRPr/>
          </a:p>
        </p:txBody>
      </p:sp>
      <p:sp>
        <p:nvSpPr>
          <p:cNvPr id="329" name="Google Shape;329;p4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Apache Licensed Open Source on Github</a:t>
            </a:r>
            <a:endParaRPr sz="2400"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 u="sng">
                <a:solidFill>
                  <a:schemeClr val="hlink"/>
                </a:solidFill>
                <a:hlinkClick r:id="rId3"/>
              </a:rPr>
              <a:t>https://github.com/wso2/siddhi/</a:t>
            </a:r>
            <a:r>
              <a:rPr lang="en-US" sz="2000"/>
              <a:t> 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Pluggable into Storm, Spark and Kafka Streams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Supports millions of events/sec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u="sng">
                <a:solidFill>
                  <a:schemeClr val="hlink"/>
                </a:solidFill>
                <a:hlinkClick r:id="rId4"/>
              </a:rPr>
              <a:t>http://freo.me/DEBS_Siddhi</a:t>
            </a:r>
            <a:r>
              <a:rPr lang="en-US" sz="2400"/>
              <a:t> </a:t>
            </a:r>
            <a:br>
              <a:rPr lang="en-US" sz="2400"/>
            </a:br>
            <a:br>
              <a:rPr lang="en-US" sz="2400"/>
            </a:br>
            <a:br>
              <a:rPr lang="en-US" sz="2400"/>
            </a:br>
            <a:br>
              <a:rPr lang="en-US" sz="2400"/>
            </a:br>
            <a:br>
              <a:rPr lang="en-US" sz="2400"/>
            </a:br>
            <a:br>
              <a:rPr lang="en-US" sz="2400"/>
            </a:br>
            <a:endParaRPr sz="2400"/>
          </a:p>
          <a:p>
            <a:pPr indent="0" lvl="0" marL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  <p:pic>
        <p:nvPicPr>
          <p:cNvPr id="330" name="Google Shape;330;p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5635" y="3888329"/>
            <a:ext cx="4440366" cy="2969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SiddhiQL</a:t>
            </a:r>
            <a:endParaRPr/>
          </a:p>
        </p:txBody>
      </p:sp>
      <p:pic>
        <p:nvPicPr>
          <p:cNvPr id="336" name="Google Shape;336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39900"/>
            <a:ext cx="9144000" cy="33705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Siddhi at Uber</a:t>
            </a:r>
            <a:endParaRPr/>
          </a:p>
        </p:txBody>
      </p:sp>
      <p:pic>
        <p:nvPicPr>
          <p:cNvPr id="342" name="Google Shape;342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69999"/>
            <a:ext cx="8184905" cy="5708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Siddhi at Uber</a:t>
            </a:r>
            <a:endParaRPr/>
          </a:p>
        </p:txBody>
      </p:sp>
      <p:sp>
        <p:nvSpPr>
          <p:cNvPr id="348" name="Google Shape;348;p5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100+ production apps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30 billion messages / day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Fraud, anomaly detection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Marketing, promotion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Monitoring, feedback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Real time analytics and visualization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 u="sng">
                <a:solidFill>
                  <a:schemeClr val="hlink"/>
                </a:solidFill>
                <a:hlinkClick r:id="rId3"/>
              </a:rPr>
              <a:t>https://freo.me/siddhi-uber</a:t>
            </a:r>
            <a:r>
              <a:rPr lang="en-US" sz="1800"/>
              <a:t> 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Long-running aggregation </a:t>
            </a:r>
            <a:endParaRPr/>
          </a:p>
        </p:txBody>
      </p:sp>
      <p:pic>
        <p:nvPicPr>
          <p:cNvPr id="354" name="Google Shape;35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8517" y="1684357"/>
            <a:ext cx="7720496" cy="2211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8517" y="4254500"/>
            <a:ext cx="7645400" cy="166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61" name="Google Shape;361;p5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Realtime processing is hard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Requires large memory and state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lambda architecture splits the problem into batch and realtime challenges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Multiple approaches: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Pure Streaming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Micro-batch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CEP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Stream processing categorization</a:t>
            </a:r>
            <a:endParaRPr sz="3600"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Simple event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Working on an event at a time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filter out all events where the wind speed &gt; 50 mph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Event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Time-based processing of a single stream of events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Average wind speed over the last hour compared to the average over the last day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Complex Event Processing 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Correlation of events across different streams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Emergency calls correlated with wind speed in real time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/>
          <p:nvPr/>
        </p:nvSpPr>
        <p:spPr>
          <a:xfrm flipH="1">
            <a:off x="697611" y="1764279"/>
            <a:ext cx="7629525" cy="3934778"/>
          </a:xfrm>
          <a:prstGeom prst="round2SameRect">
            <a:avLst>
              <a:gd fmla="val 5211" name="adj1"/>
              <a:gd fmla="val 0" name="adj2"/>
            </a:avLst>
          </a:prstGeom>
          <a:gradFill>
            <a:gsLst>
              <a:gs pos="0">
                <a:srgbClr val="97B4E4">
                  <a:alpha val="0"/>
                </a:srgbClr>
              </a:gs>
              <a:gs pos="8000">
                <a:srgbClr val="97B4E4">
                  <a:alpha val="0"/>
                </a:srgbClr>
              </a:gs>
              <a:gs pos="50000">
                <a:srgbClr val="BFCFEC"/>
              </a:gs>
              <a:gs pos="100000">
                <a:srgbClr val="E0E8F4"/>
              </a:gs>
            </a:gsLst>
            <a:lin ang="5400000" scaled="0"/>
          </a:gradFill>
          <a:ln>
            <a:noFill/>
          </a:ln>
        </p:spPr>
        <p:txBody>
          <a:bodyPr anchorCtr="0" anchor="t" bIns="41125" lIns="82275" spcFirstLastPara="1" rIns="82275" wrap="square" tIns="411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4" name="Google Shape;114;p18"/>
          <p:cNvGrpSpPr/>
          <p:nvPr/>
        </p:nvGrpSpPr>
        <p:grpSpPr>
          <a:xfrm>
            <a:off x="2480691" y="3927480"/>
            <a:ext cx="5642888" cy="1677263"/>
            <a:chOff x="2240498" y="4477730"/>
            <a:chExt cx="6269875" cy="1863626"/>
          </a:xfrm>
        </p:grpSpPr>
        <p:sp>
          <p:nvSpPr>
            <p:cNvPr id="115" name="Google Shape;115;p18"/>
            <p:cNvSpPr/>
            <p:nvPr/>
          </p:nvSpPr>
          <p:spPr>
            <a:xfrm>
              <a:off x="2240498" y="4477730"/>
              <a:ext cx="6269875" cy="1863626"/>
            </a:xfrm>
            <a:prstGeom prst="rect">
              <a:avLst/>
            </a:prstGeom>
            <a:gradFill>
              <a:gsLst>
                <a:gs pos="0">
                  <a:srgbClr val="595959"/>
                </a:gs>
                <a:gs pos="50000">
                  <a:srgbClr val="3F3F3F"/>
                </a:gs>
                <a:gs pos="82000">
                  <a:srgbClr val="0C0C0C"/>
                </a:gs>
                <a:gs pos="100000">
                  <a:srgbClr val="0C0C0C"/>
                </a:gs>
              </a:gsLst>
              <a:lin ang="8100000" scaled="0"/>
            </a:gra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16" name="Google Shape;116;p18"/>
            <p:cNvGrpSpPr/>
            <p:nvPr/>
          </p:nvGrpSpPr>
          <p:grpSpPr>
            <a:xfrm>
              <a:off x="2359257" y="4617376"/>
              <a:ext cx="2510156" cy="1619264"/>
              <a:chOff x="2359257" y="4617376"/>
              <a:chExt cx="2510156" cy="1619264"/>
            </a:xfrm>
          </p:grpSpPr>
          <p:pic>
            <p:nvPicPr>
              <p:cNvPr descr="C:\Users\scohen\Pictures\Microsoft Clip Organizer\j0433941.png" id="117" name="Google Shape;117;p1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2681246" y="4617376"/>
                <a:ext cx="785818" cy="647955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18" name="Google Shape;118;p18"/>
              <p:cNvGrpSpPr/>
              <p:nvPr/>
            </p:nvGrpSpPr>
            <p:grpSpPr>
              <a:xfrm>
                <a:off x="3681378" y="5474639"/>
                <a:ext cx="740066" cy="762001"/>
                <a:chOff x="555334" y="4191000"/>
                <a:chExt cx="587666" cy="609600"/>
              </a:xfrm>
            </p:grpSpPr>
            <p:pic>
              <p:nvPicPr>
                <p:cNvPr descr="C:\Documents and Settings\antonk\Local Settings\Temporary Internet Files\Content.IE5\AV78XKCM\MCj04348450000[1].png" id="119" name="Google Shape;119;p18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0" t="0"/>
                <a:stretch/>
              </p:blipFill>
              <p:spPr>
                <a:xfrm>
                  <a:off x="555334" y="4191000"/>
                  <a:ext cx="587666" cy="527538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sp>
              <p:nvSpPr>
                <p:cNvPr id="120" name="Google Shape;120;p18"/>
                <p:cNvSpPr/>
                <p:nvPr/>
              </p:nvSpPr>
              <p:spPr>
                <a:xfrm>
                  <a:off x="860133" y="4419600"/>
                  <a:ext cx="228600" cy="381000"/>
                </a:xfrm>
                <a:prstGeom prst="can">
                  <a:avLst>
                    <a:gd fmla="val 25000" name="adj"/>
                  </a:avLst>
                </a:prstGeom>
                <a:gradFill>
                  <a:gsLst>
                    <a:gs pos="0">
                      <a:srgbClr val="3E7FCD"/>
                    </a:gs>
                    <a:gs pos="100000">
                      <a:srgbClr val="96C0FF"/>
                    </a:gs>
                  </a:gsLst>
                  <a:lin ang="16200000" scaled="0"/>
                </a:gradFill>
                <a:ln>
                  <a:noFill/>
                </a:ln>
                <a:effectLst>
                  <a:outerShdw blurRad="40000" rotWithShape="0" dir="5400000" dist="23000">
                    <a:srgbClr val="000000">
                      <a:alpha val="34901"/>
                    </a:srgbClr>
                  </a:outerShdw>
                </a:effectLst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1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cxnSp>
            <p:nvCxnSpPr>
              <p:cNvPr id="121" name="Google Shape;121;p18"/>
              <p:cNvCxnSpPr/>
              <p:nvPr/>
            </p:nvCxnSpPr>
            <p:spPr>
              <a:xfrm>
                <a:off x="3467064" y="4941354"/>
                <a:ext cx="584347" cy="533278"/>
              </a:xfrm>
              <a:prstGeom prst="curvedConnector2">
                <a:avLst/>
              </a:prstGeom>
              <a:noFill/>
              <a:ln cap="flat" cmpd="sng" w="38100">
                <a:solidFill>
                  <a:schemeClr val="accent1"/>
                </a:solidFill>
                <a:prstDash val="solid"/>
                <a:round/>
                <a:headEnd len="sm" w="sm" type="none"/>
                <a:tailEnd len="med" w="med" type="stealth"/>
              </a:ln>
              <a:effectLst>
                <a:outerShdw blurRad="40000" rotWithShape="0" dir="5400000" dist="20000">
                  <a:srgbClr val="000000">
                    <a:alpha val="37647"/>
                  </a:srgbClr>
                </a:outerShdw>
              </a:effectLst>
            </p:spPr>
          </p:cxnSp>
          <p:sp>
            <p:nvSpPr>
              <p:cNvPr id="122" name="Google Shape;122;p18"/>
              <p:cNvSpPr txBox="1"/>
              <p:nvPr/>
            </p:nvSpPr>
            <p:spPr>
              <a:xfrm>
                <a:off x="3848325" y="4819548"/>
                <a:ext cx="1021088" cy="4103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request</a:t>
                </a:r>
                <a:endParaRPr b="1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23" name="Google Shape;123;p18"/>
              <p:cNvCxnSpPr/>
              <p:nvPr/>
            </p:nvCxnSpPr>
            <p:spPr>
              <a:xfrm rot="10800000">
                <a:off x="3074156" y="5265332"/>
                <a:ext cx="607223" cy="539013"/>
              </a:xfrm>
              <a:prstGeom prst="curvedConnector2">
                <a:avLst/>
              </a:prstGeom>
              <a:noFill/>
              <a:ln cap="flat" cmpd="sng" w="38100">
                <a:solidFill>
                  <a:schemeClr val="accent1"/>
                </a:solidFill>
                <a:prstDash val="solid"/>
                <a:round/>
                <a:headEnd len="sm" w="sm" type="none"/>
                <a:tailEnd len="med" w="med" type="stealth"/>
              </a:ln>
              <a:effectLst>
                <a:outerShdw blurRad="40000" rotWithShape="0" dir="5400000" dist="20000">
                  <a:srgbClr val="000000">
                    <a:alpha val="37647"/>
                  </a:srgbClr>
                </a:outerShdw>
              </a:effectLst>
            </p:spPr>
          </p:cxnSp>
          <p:sp>
            <p:nvSpPr>
              <p:cNvPr id="124" name="Google Shape;124;p18"/>
              <p:cNvSpPr txBox="1"/>
              <p:nvPr/>
            </p:nvSpPr>
            <p:spPr>
              <a:xfrm>
                <a:off x="2359257" y="5602632"/>
                <a:ext cx="1174111" cy="4103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response</a:t>
                </a:r>
                <a:endParaRPr b="1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" name="Google Shape;125;p18"/>
            <p:cNvGrpSpPr/>
            <p:nvPr/>
          </p:nvGrpSpPr>
          <p:grpSpPr>
            <a:xfrm>
              <a:off x="5335262" y="4664974"/>
              <a:ext cx="2846710" cy="1381162"/>
              <a:chOff x="5335262" y="4664974"/>
              <a:chExt cx="2846710" cy="1381162"/>
            </a:xfrm>
          </p:grpSpPr>
          <p:pic>
            <p:nvPicPr>
              <p:cNvPr id="126" name="Google Shape;126;p18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6396022" y="5046004"/>
                <a:ext cx="555625" cy="727075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27" name="Google Shape;127;p18"/>
              <p:cNvGrpSpPr/>
              <p:nvPr/>
            </p:nvGrpSpPr>
            <p:grpSpPr>
              <a:xfrm>
                <a:off x="5467328" y="4688814"/>
                <a:ext cx="857256" cy="500066"/>
                <a:chOff x="258" y="448397"/>
                <a:chExt cx="1030863" cy="868320"/>
              </a:xfrm>
            </p:grpSpPr>
            <p:sp>
              <p:nvSpPr>
                <p:cNvPr id="128" name="Google Shape;128;p18"/>
                <p:cNvSpPr/>
                <p:nvPr/>
              </p:nvSpPr>
              <p:spPr>
                <a:xfrm>
                  <a:off x="258" y="448397"/>
                  <a:ext cx="1030863" cy="868320"/>
                </a:xfrm>
                <a:custGeom>
                  <a:rect b="b" l="l" r="r" t="t"/>
                  <a:pathLst>
                    <a:path extrusionOk="0" h="120000" w="120000">
                      <a:moveTo>
                        <a:pt x="95109" y="30393"/>
                      </a:moveTo>
                      <a:lnTo>
                        <a:pt x="103817" y="19481"/>
                      </a:lnTo>
                      <a:lnTo>
                        <a:pt x="112734" y="32585"/>
                      </a:lnTo>
                      <a:lnTo>
                        <a:pt x="107774" y="49005"/>
                      </a:lnTo>
                      <a:lnTo>
                        <a:pt x="107774" y="49005"/>
                      </a:lnTo>
                      <a:cubicBezTo>
                        <a:pt x="110075" y="56205"/>
                        <a:pt x="110075" y="63795"/>
                        <a:pt x="107774" y="70995"/>
                      </a:cubicBezTo>
                      <a:lnTo>
                        <a:pt x="112734" y="87415"/>
                      </a:lnTo>
                      <a:lnTo>
                        <a:pt x="103817" y="100519"/>
                      </a:lnTo>
                      <a:lnTo>
                        <a:pt x="95109" y="89607"/>
                      </a:lnTo>
                      <a:lnTo>
                        <a:pt x="95109" y="89607"/>
                      </a:lnTo>
                      <a:cubicBezTo>
                        <a:pt x="88911" y="94898"/>
                        <a:pt x="81164" y="98693"/>
                        <a:pt x="72665" y="100602"/>
                      </a:cubicBezTo>
                      <a:lnTo>
                        <a:pt x="70196" y="118602"/>
                      </a:lnTo>
                      <a:lnTo>
                        <a:pt x="49804" y="118602"/>
                      </a:lnTo>
                      <a:lnTo>
                        <a:pt x="47335" y="100602"/>
                      </a:lnTo>
                      <a:lnTo>
                        <a:pt x="47335" y="100602"/>
                      </a:lnTo>
                      <a:cubicBezTo>
                        <a:pt x="38836" y="98693"/>
                        <a:pt x="31089" y="94898"/>
                        <a:pt x="24891" y="89607"/>
                      </a:cubicBezTo>
                      <a:lnTo>
                        <a:pt x="16183" y="100519"/>
                      </a:lnTo>
                      <a:lnTo>
                        <a:pt x="7266" y="87415"/>
                      </a:lnTo>
                      <a:lnTo>
                        <a:pt x="12226" y="70995"/>
                      </a:lnTo>
                      <a:lnTo>
                        <a:pt x="12226" y="70995"/>
                      </a:lnTo>
                      <a:cubicBezTo>
                        <a:pt x="9925" y="63795"/>
                        <a:pt x="9925" y="56205"/>
                        <a:pt x="12226" y="49005"/>
                      </a:cubicBezTo>
                      <a:lnTo>
                        <a:pt x="7266" y="32585"/>
                      </a:lnTo>
                      <a:lnTo>
                        <a:pt x="16183" y="19481"/>
                      </a:lnTo>
                      <a:lnTo>
                        <a:pt x="24891" y="30393"/>
                      </a:lnTo>
                      <a:lnTo>
                        <a:pt x="24891" y="30393"/>
                      </a:lnTo>
                      <a:cubicBezTo>
                        <a:pt x="31089" y="25102"/>
                        <a:pt x="38836" y="21307"/>
                        <a:pt x="47335" y="19398"/>
                      </a:cubicBezTo>
                      <a:lnTo>
                        <a:pt x="49804" y="1398"/>
                      </a:lnTo>
                      <a:lnTo>
                        <a:pt x="70196" y="1398"/>
                      </a:lnTo>
                      <a:lnTo>
                        <a:pt x="72665" y="19398"/>
                      </a:lnTo>
                      <a:lnTo>
                        <a:pt x="72665" y="19398"/>
                      </a:lnTo>
                      <a:cubicBezTo>
                        <a:pt x="81164" y="21307"/>
                        <a:pt x="88911" y="25102"/>
                        <a:pt x="95109" y="3039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" name="Google Shape;129;p18"/>
                <p:cNvSpPr/>
                <p:nvPr/>
              </p:nvSpPr>
              <p:spPr>
                <a:xfrm>
                  <a:off x="243146" y="669207"/>
                  <a:ext cx="545087" cy="4267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16500" lIns="16500" spcFirstLastPara="1" rIns="16500" wrap="square" tIns="16500">
                  <a:noAutofit/>
                </a:bodyPr>
                <a:lstStyle/>
                <a:p>
                  <a:pPr indent="0" lvl="0" marL="0" marR="0" rtl="0" algn="ctr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-US" sz="11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Event</a:t>
                  </a:r>
                  <a:endParaRPr b="1" sz="6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cxnSp>
            <p:nvCxnSpPr>
              <p:cNvPr id="130" name="Google Shape;130;p18"/>
              <p:cNvCxnSpPr>
                <a:endCxn id="126" idx="1"/>
              </p:cNvCxnSpPr>
              <p:nvPr/>
            </p:nvCxnSpPr>
            <p:spPr>
              <a:xfrm>
                <a:off x="5895922" y="5183341"/>
                <a:ext cx="500100" cy="226200"/>
              </a:xfrm>
              <a:prstGeom prst="curvedConnector2">
                <a:avLst/>
              </a:prstGeom>
              <a:noFill/>
              <a:ln cap="flat" cmpd="sng" w="38100">
                <a:solidFill>
                  <a:schemeClr val="accent1"/>
                </a:solidFill>
                <a:prstDash val="solid"/>
                <a:round/>
                <a:headEnd len="sm" w="sm" type="none"/>
                <a:tailEnd len="med" w="med" type="stealth"/>
              </a:ln>
              <a:effectLst>
                <a:outerShdw blurRad="40000" rotWithShape="0" dir="5400000" dist="20000">
                  <a:srgbClr val="000000">
                    <a:alpha val="37647"/>
                  </a:srgbClr>
                </a:outerShdw>
              </a:effectLst>
            </p:spPr>
          </p:cxnSp>
          <p:pic>
            <p:nvPicPr>
              <p:cNvPr descr="C:\Users\scohen\Pictures\Microsoft Clip Organizer\j0433941.png" id="131" name="Google Shape;131;p1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7396154" y="5398181"/>
                <a:ext cx="785818" cy="647955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132" name="Google Shape;132;p18"/>
              <p:cNvCxnSpPr>
                <a:stCxn id="126" idx="3"/>
                <a:endCxn id="131" idx="1"/>
              </p:cNvCxnSpPr>
              <p:nvPr/>
            </p:nvCxnSpPr>
            <p:spPr>
              <a:xfrm>
                <a:off x="6951647" y="5409541"/>
                <a:ext cx="444600" cy="312600"/>
              </a:xfrm>
              <a:prstGeom prst="curvedConnector3">
                <a:avLst>
                  <a:gd fmla="val 50000" name="adj1"/>
                </a:avLst>
              </a:prstGeom>
              <a:noFill/>
              <a:ln cap="flat" cmpd="sng" w="38100">
                <a:solidFill>
                  <a:schemeClr val="accent1"/>
                </a:solidFill>
                <a:prstDash val="solid"/>
                <a:round/>
                <a:headEnd len="sm" w="sm" type="none"/>
                <a:tailEnd len="med" w="med" type="stealth"/>
              </a:ln>
              <a:effectLst>
                <a:outerShdw blurRad="40000" rotWithShape="0" dir="5400000" dist="20000">
                  <a:srgbClr val="000000">
                    <a:alpha val="37647"/>
                  </a:srgbClr>
                </a:outerShdw>
              </a:effectLst>
            </p:spPr>
          </p:cxnSp>
          <p:sp>
            <p:nvSpPr>
              <p:cNvPr id="133" name="Google Shape;133;p18"/>
              <p:cNvSpPr txBox="1"/>
              <p:nvPr/>
            </p:nvSpPr>
            <p:spPr>
              <a:xfrm>
                <a:off x="7193498" y="4664974"/>
                <a:ext cx="951958" cy="7181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output </a:t>
                </a:r>
                <a:br>
                  <a:rPr b="1" lang="en-U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</a:br>
                <a:r>
                  <a:rPr b="1" lang="en-U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stream</a:t>
                </a:r>
                <a:endParaRPr b="1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8"/>
              <p:cNvSpPr txBox="1"/>
              <p:nvPr/>
            </p:nvSpPr>
            <p:spPr>
              <a:xfrm>
                <a:off x="5335262" y="5274574"/>
                <a:ext cx="955228" cy="71814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U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input </a:t>
                </a:r>
                <a:br>
                  <a:rPr b="1" lang="en-U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</a:br>
                <a:r>
                  <a:rPr b="1" lang="en-US" sz="1800">
                    <a:solidFill>
                      <a:schemeClr val="lt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stream</a:t>
                </a:r>
                <a:endParaRPr b="1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aphicFrame>
        <p:nvGraphicFramePr>
          <p:cNvPr id="135" name="Google Shape;135;p18"/>
          <p:cNvGraphicFramePr/>
          <p:nvPr/>
        </p:nvGraphicFramePr>
        <p:xfrm>
          <a:off x="834771" y="192715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{F1C1983C-907F-40DE-8E65-535DF9D06638}</a:tableStyleId>
              </a:tblPr>
              <a:tblGrid>
                <a:gridCol w="1648400"/>
                <a:gridCol w="2646950"/>
                <a:gridCol w="3004150"/>
              </a:tblGrid>
              <a:tr h="387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Database Applications</a:t>
                      </a:r>
                      <a:endParaRPr b="1"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Event-driven Applications</a:t>
                      </a:r>
                      <a:endParaRPr b="1"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09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Query</a:t>
                      </a:r>
                      <a:r>
                        <a:rPr lang="en-US" sz="1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 Paradigm</a:t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Ad-hoc queries or requests</a:t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Continuous standing queries</a:t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89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Latency</a:t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Seconds, hours, days</a:t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Milliseconds or less</a:t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44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Data Rate</a:t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Hundreds</a:t>
                      </a:r>
                      <a:r>
                        <a:rPr lang="en-US" sz="16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 of events/sec</a:t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Tens</a:t>
                      </a:r>
                      <a:r>
                        <a:rPr lang="en-US" sz="1600">
                          <a:solidFill>
                            <a:schemeClr val="dk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 of thousands of events/sec or more</a:t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6459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41150" marB="41150" marR="82300" marL="8230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6" name="Google Shape;136;p18"/>
          <p:cNvSpPr txBox="1"/>
          <p:nvPr>
            <p:ph type="title"/>
          </p:nvPr>
        </p:nvSpPr>
        <p:spPr>
          <a:xfrm>
            <a:off x="457200" y="754381"/>
            <a:ext cx="8229600" cy="8226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Comparing Databases with Real-Time systems</a:t>
            </a:r>
            <a:br>
              <a:rPr lang="en-US" sz="3959"/>
            </a:br>
            <a:endParaRPr sz="3959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42" name="Google Shape;14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646" y="187151"/>
            <a:ext cx="7747000" cy="576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Approaches to Streaming</a:t>
            </a:r>
            <a:endParaRPr/>
          </a:p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Pure streaming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Each event is processed as it comes in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Micro-batch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Small batches of events are processed 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Typically trades flexibility for performance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Shared nothing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You can process events on any system in the cluster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Stateful / Partitioned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The event must be processed on a system that has the correct state in memory</a:t>
            </a:r>
            <a:endParaRPr/>
          </a:p>
          <a:p>
            <a:pPr indent="-121284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  <a:p>
            <a:pPr indent="-121284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Data distribution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need to get the events to the processing systems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